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9" r:id="rId1"/>
  </p:sldMasterIdLst>
  <p:notesMasterIdLst>
    <p:notesMasterId r:id="rId19"/>
  </p:notesMasterIdLst>
  <p:sldIdLst>
    <p:sldId id="256" r:id="rId2"/>
    <p:sldId id="257" r:id="rId3"/>
    <p:sldId id="274" r:id="rId4"/>
    <p:sldId id="259" r:id="rId5"/>
    <p:sldId id="258" r:id="rId6"/>
    <p:sldId id="262" r:id="rId7"/>
    <p:sldId id="263" r:id="rId8"/>
    <p:sldId id="264" r:id="rId9"/>
    <p:sldId id="261" r:id="rId10"/>
    <p:sldId id="277" r:id="rId11"/>
    <p:sldId id="267" r:id="rId12"/>
    <p:sldId id="265" r:id="rId13"/>
    <p:sldId id="269" r:id="rId14"/>
    <p:sldId id="268" r:id="rId15"/>
    <p:sldId id="270" r:id="rId16"/>
    <p:sldId id="271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3" d="100"/>
          <a:sy n="53" d="100"/>
        </p:scale>
        <p:origin x="778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2F4EE-CE59-DA4F-BEB8-1E798732058A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B2A9D-3D3A-3044-AC1A-D90F1AAD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7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24F-EE32-454A-B7BD-616C979D61D9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24F-EE32-454A-B7BD-616C979D61D9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BC64-1185-3F4C-9EC8-D93986817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24F-EE32-454A-B7BD-616C979D61D9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BC64-1185-3F4C-9EC8-D93986817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24F-EE32-454A-B7BD-616C979D61D9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BC64-1185-3F4C-9EC8-D93986817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24F-EE32-454A-B7BD-616C979D61D9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24F-EE32-454A-B7BD-616C979D61D9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BC64-1185-3F4C-9EC8-D93986817C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24F-EE32-454A-B7BD-616C979D61D9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BC64-1185-3F4C-9EC8-D93986817CA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24F-EE32-454A-B7BD-616C979D61D9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BC64-1185-3F4C-9EC8-D93986817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24F-EE32-454A-B7BD-616C979D61D9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BC64-1185-3F4C-9EC8-D93986817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24F-EE32-454A-B7BD-616C979D61D9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BC64-1185-3F4C-9EC8-D93986817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224F-EE32-454A-B7BD-616C979D61D9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BC64-1185-3F4C-9EC8-D93986817C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D3D224F-EE32-454A-B7BD-616C979D61D9}" type="datetimeFigureOut">
              <a:rPr lang="en-US" smtClean="0"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809BC64-1185-3F4C-9EC8-D93986817C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1371601" y="95463"/>
            <a:ext cx="7772400" cy="587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The Amazing Land of Florida!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SC.6.E.6.2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596390"/>
            <a:ext cx="5969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Florida Picture. http://</a:t>
            </a:r>
            <a:r>
              <a:rPr lang="en-US" sz="900" dirty="0" err="1"/>
              <a:t>www.capecoral.net</a:t>
            </a:r>
            <a:r>
              <a:rPr lang="en-US" sz="900" dirty="0"/>
              <a:t>/</a:t>
            </a:r>
            <a:r>
              <a:rPr lang="en-US" sz="900" dirty="0" err="1"/>
              <a:t>entrepreneur_guide</a:t>
            </a:r>
            <a:r>
              <a:rPr lang="en-US" sz="900" dirty="0"/>
              <a:t>/</a:t>
            </a:r>
            <a:r>
              <a:rPr lang="en-US" sz="900" dirty="0" err="1"/>
              <a:t>licenses_and_permits.php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2092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er next to a mountain&#10;&#10;Description automatically generated">
            <a:extLst>
              <a:ext uri="{FF2B5EF4-FFF2-40B4-BE49-F238E27FC236}">
                <a16:creationId xmlns:a16="http://schemas.microsoft.com/office/drawing/2014/main" id="{EB1EC718-4787-4A88-B87A-698B2B1D5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20868" r="4198" b="3"/>
          <a:stretch/>
        </p:blipFill>
        <p:spPr>
          <a:xfrm>
            <a:off x="4562839" y="-168318"/>
            <a:ext cx="4695998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098" name="Picture 2" descr="A person standing in front of a mountain&#10;&#10;Description automatically generat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r="8569" b="-1"/>
          <a:stretch/>
        </p:blipFill>
        <p:spPr bwMode="auto">
          <a:xfrm>
            <a:off x="4567428" y="2487168"/>
            <a:ext cx="4697730" cy="421538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48" y="798445"/>
            <a:ext cx="3602727" cy="1311664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000000"/>
                </a:solidFill>
              </a:rPr>
              <a:t>Deposition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47" y="2588438"/>
            <a:ext cx="4350855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u="sng" dirty="0">
                <a:solidFill>
                  <a:srgbClr val="000000"/>
                </a:solidFill>
              </a:rPr>
              <a:t>Deposition</a:t>
            </a:r>
            <a:r>
              <a:rPr lang="en-US" sz="2800" dirty="0">
                <a:solidFill>
                  <a:srgbClr val="000000"/>
                </a:solidFill>
              </a:rPr>
              <a:t> is how sediment moves by erosion, is dropped, and comes to rest. HOW IT IS DEPOSITIED or PLACED This is how canyons and deltas are formed.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F2BE8C-D847-45E1-996D-0FB8860C8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48" y="0"/>
            <a:ext cx="3699141" cy="245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0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7111"/>
          </a:xfrm>
        </p:spPr>
        <p:txBody>
          <a:bodyPr/>
          <a:lstStyle/>
          <a:p>
            <a:r>
              <a:rPr lang="en-US" dirty="0"/>
              <a:t>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4112"/>
            <a:ext cx="8229600" cy="1495777"/>
          </a:xfrm>
        </p:spPr>
        <p:txBody>
          <a:bodyPr/>
          <a:lstStyle/>
          <a:p>
            <a:r>
              <a:rPr lang="en-US" dirty="0"/>
              <a:t>Florida’s streams and rivers carry and drop (deposition) sediment along the coast, helping to form beaches, barriers islands, and deltas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296" y="2921000"/>
            <a:ext cx="4305672" cy="3229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5296" y="5919422"/>
            <a:ext cx="4420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Ocklawaha River. http://</a:t>
            </a:r>
            <a:r>
              <a:rPr lang="en-US" sz="900" dirty="0" err="1">
                <a:solidFill>
                  <a:srgbClr val="FFFFFF"/>
                </a:solidFill>
              </a:rPr>
              <a:t>en.wikipedia.org</a:t>
            </a:r>
            <a:r>
              <a:rPr lang="en-US" sz="900" dirty="0">
                <a:solidFill>
                  <a:srgbClr val="FFFFFF"/>
                </a:solidFill>
              </a:rPr>
              <a:t>/wiki/</a:t>
            </a:r>
            <a:r>
              <a:rPr lang="en-US" sz="900" dirty="0" err="1">
                <a:solidFill>
                  <a:srgbClr val="FFFFFF"/>
                </a:solidFill>
              </a:rPr>
              <a:t>List_of_rivers_of_Florida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13" y="2624668"/>
            <a:ext cx="3405043" cy="3864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513" y="6227312"/>
            <a:ext cx="3405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http://</a:t>
            </a:r>
            <a:r>
              <a:rPr lang="en-US" sz="1100" dirty="0" err="1">
                <a:solidFill>
                  <a:srgbClr val="FFFFFF"/>
                </a:solidFill>
              </a:rPr>
              <a:t>en.wikipedia.org</a:t>
            </a:r>
            <a:r>
              <a:rPr lang="en-US" sz="1100" dirty="0">
                <a:solidFill>
                  <a:srgbClr val="FFFFFF"/>
                </a:solidFill>
              </a:rPr>
              <a:t>/wiki/</a:t>
            </a:r>
            <a:r>
              <a:rPr lang="en-US" sz="1100" dirty="0" err="1">
                <a:solidFill>
                  <a:srgbClr val="FFFFFF"/>
                </a:solidFill>
              </a:rPr>
              <a:t>List_of_rivers_of_Florida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17206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Ridges and Hills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8556"/>
            <a:ext cx="4368800" cy="4277607"/>
          </a:xfrm>
        </p:spPr>
        <p:txBody>
          <a:bodyPr>
            <a:normAutofit/>
          </a:bodyPr>
          <a:lstStyle/>
          <a:p>
            <a:r>
              <a:rPr lang="en-US" sz="3600" b="1" dirty="0"/>
              <a:t>Ridges</a:t>
            </a:r>
          </a:p>
          <a:p>
            <a:pPr lvl="1"/>
            <a:r>
              <a:rPr lang="en-US" sz="2400" dirty="0"/>
              <a:t>Run parallel to the coast</a:t>
            </a:r>
          </a:p>
          <a:p>
            <a:pPr lvl="1"/>
            <a:r>
              <a:rPr lang="en-US" sz="2400" dirty="0"/>
              <a:t>Mark ancient shorelines</a:t>
            </a:r>
          </a:p>
          <a:p>
            <a:pPr lvl="1"/>
            <a:endParaRPr lang="en-US" sz="2400" dirty="0"/>
          </a:p>
          <a:p>
            <a:r>
              <a:rPr lang="en-US" sz="3600" dirty="0"/>
              <a:t>Hills</a:t>
            </a:r>
          </a:p>
          <a:p>
            <a:pPr lvl="1"/>
            <a:r>
              <a:rPr lang="en-US" sz="2400" dirty="0"/>
              <a:t>Some in northern highlands are taller than Florida’s ridges</a:t>
            </a:r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98" t="4004" r="5092" b="5967"/>
          <a:stretch/>
        </p:blipFill>
        <p:spPr>
          <a:xfrm>
            <a:off x="5499236" y="1721556"/>
            <a:ext cx="3225118" cy="4614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9236" y="5876780"/>
            <a:ext cx="32251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Lake Wales Ridge. http://</a:t>
            </a:r>
            <a:r>
              <a:rPr lang="en-US" sz="1100" dirty="0" err="1">
                <a:solidFill>
                  <a:srgbClr val="FFFFFF"/>
                </a:solidFill>
              </a:rPr>
              <a:t>en.wikipedia.org</a:t>
            </a:r>
            <a:r>
              <a:rPr lang="en-US" sz="1100" dirty="0">
                <a:solidFill>
                  <a:srgbClr val="FFFFFF"/>
                </a:solidFill>
              </a:rPr>
              <a:t>/wiki/</a:t>
            </a:r>
            <a:r>
              <a:rPr lang="en-US" sz="1100" dirty="0" err="1">
                <a:solidFill>
                  <a:srgbClr val="FFFFFF"/>
                </a:solidFill>
              </a:rPr>
              <a:t>Lake_Wales_Ridge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44955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7000"/>
          </a:xfrm>
        </p:spPr>
        <p:txBody>
          <a:bodyPr/>
          <a:lstStyle/>
          <a:p>
            <a:r>
              <a:rPr lang="en-US" dirty="0"/>
              <a:t>Lakes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5223"/>
            <a:ext cx="3945467" cy="4277607"/>
          </a:xfrm>
        </p:spPr>
        <p:txBody>
          <a:bodyPr>
            <a:normAutofit/>
          </a:bodyPr>
          <a:lstStyle/>
          <a:p>
            <a:r>
              <a:rPr lang="en-US" sz="2800" dirty="0"/>
              <a:t>Formed after erosion dissolved the limestone plateau beneath them</a:t>
            </a:r>
          </a:p>
          <a:p>
            <a:r>
              <a:rPr lang="en-US" sz="2800" dirty="0"/>
              <a:t>More than 7,000 lakes across Florida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488" b="5351"/>
          <a:stretch/>
        </p:blipFill>
        <p:spPr>
          <a:xfrm>
            <a:off x="5023850" y="1677281"/>
            <a:ext cx="3160299" cy="4194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3850" y="5502914"/>
            <a:ext cx="316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FFFFFF"/>
                </a:solidFill>
              </a:rPr>
              <a:t>Geology.com</a:t>
            </a:r>
            <a:r>
              <a:rPr lang="en-US" sz="900" dirty="0">
                <a:solidFill>
                  <a:srgbClr val="FFFFFF"/>
                </a:solidFill>
              </a:rPr>
              <a:t>. http://</a:t>
            </a:r>
            <a:r>
              <a:rPr lang="en-US" sz="900" dirty="0" err="1">
                <a:solidFill>
                  <a:srgbClr val="FFFFFF"/>
                </a:solidFill>
              </a:rPr>
              <a:t>geology.com</a:t>
            </a:r>
            <a:r>
              <a:rPr lang="en-US" sz="900" dirty="0">
                <a:solidFill>
                  <a:srgbClr val="FFFFFF"/>
                </a:solidFill>
              </a:rPr>
              <a:t>/satellite/</a:t>
            </a:r>
            <a:r>
              <a:rPr lang="en-US" sz="900" dirty="0" err="1">
                <a:solidFill>
                  <a:srgbClr val="FFFFFF"/>
                </a:solidFill>
              </a:rPr>
              <a:t>florida</a:t>
            </a:r>
            <a:r>
              <a:rPr lang="en-US" sz="900" dirty="0">
                <a:solidFill>
                  <a:srgbClr val="FFFFFF"/>
                </a:solidFill>
              </a:rPr>
              <a:t>-satellite-</a:t>
            </a:r>
            <a:r>
              <a:rPr lang="en-US" sz="900" dirty="0" err="1">
                <a:solidFill>
                  <a:srgbClr val="FFFFFF"/>
                </a:solidFill>
              </a:rPr>
              <a:t>image.shtml</a:t>
            </a: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4" y="4416779"/>
            <a:ext cx="3736802" cy="1963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2555" y="6367052"/>
            <a:ext cx="3414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Joseph R. </a:t>
            </a:r>
            <a:r>
              <a:rPr lang="en-US" sz="1000" dirty="0" err="1"/>
              <a:t>Melanson</a:t>
            </a:r>
            <a:r>
              <a:rPr lang="en-US" sz="1000" dirty="0"/>
              <a:t>. http://</a:t>
            </a:r>
            <a:r>
              <a:rPr lang="en-US" sz="1000" dirty="0" err="1"/>
              <a:t>www.skypic.com</a:t>
            </a:r>
            <a:r>
              <a:rPr lang="en-US" sz="1000" dirty="0"/>
              <a:t>/</a:t>
            </a:r>
            <a:r>
              <a:rPr lang="en-US" sz="1000" dirty="0" err="1"/>
              <a:t>flcentral.htm</a:t>
            </a:r>
            <a:endParaRPr lang="en-US" sz="1000" dirty="0"/>
          </a:p>
        </p:txBody>
      </p:sp>
      <p:sp>
        <p:nvSpPr>
          <p:cNvPr id="8" name="Down Arrow 7"/>
          <p:cNvSpPr/>
          <p:nvPr/>
        </p:nvSpPr>
        <p:spPr>
          <a:xfrm rot="1730242">
            <a:off x="7359284" y="3224381"/>
            <a:ext cx="564444" cy="104172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59016" y="2783516"/>
            <a:ext cx="212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Lake </a:t>
            </a:r>
            <a:r>
              <a:rPr lang="en-US" dirty="0" err="1">
                <a:solidFill>
                  <a:srgbClr val="FFFF00"/>
                </a:solidFill>
              </a:rPr>
              <a:t>Ockeechobee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3466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Coastal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33" y="1143000"/>
            <a:ext cx="8621889" cy="2144890"/>
          </a:xfrm>
        </p:spPr>
        <p:txBody>
          <a:bodyPr>
            <a:normAutofit/>
          </a:bodyPr>
          <a:lstStyle/>
          <a:p>
            <a:r>
              <a:rPr lang="en-US" dirty="0"/>
              <a:t>Waves and currents shaped Florida’s coastline forming bays, sandbars, and barrier islands</a:t>
            </a:r>
          </a:p>
          <a:p>
            <a:r>
              <a:rPr lang="en-US" dirty="0"/>
              <a:t>Florida beaches consist of coral from offshore reefs and other materials including </a:t>
            </a:r>
            <a:r>
              <a:rPr lang="en-US"/>
              <a:t>shell fragments. </a:t>
            </a:r>
            <a:r>
              <a:rPr lang="en-US" dirty="0"/>
              <a:t>Barrier reefs are formed offshore by coral colonies.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4484661"/>
            <a:ext cx="2223911" cy="1608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533" y="5538800"/>
            <a:ext cx="24164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Ten Thousand Islands Beach shoreline and vegetation. http://</a:t>
            </a:r>
            <a:r>
              <a:rPr lang="en-US" sz="800" dirty="0" err="1">
                <a:solidFill>
                  <a:srgbClr val="FFFFFF"/>
                </a:solidFill>
              </a:rPr>
              <a:t>en.wikipedia.org</a:t>
            </a:r>
            <a:r>
              <a:rPr lang="en-US" sz="1000" dirty="0">
                <a:solidFill>
                  <a:srgbClr val="FFFFFF"/>
                </a:solidFill>
              </a:rPr>
              <a:t>/wiki/</a:t>
            </a:r>
            <a:r>
              <a:rPr lang="en-US" sz="1000" dirty="0" err="1">
                <a:solidFill>
                  <a:srgbClr val="FFFFFF"/>
                </a:solidFill>
              </a:rPr>
              <a:t>Ten_Thousand_Islands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446" y="4954092"/>
            <a:ext cx="2469444" cy="1662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42447" y="6173881"/>
            <a:ext cx="2469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http://</a:t>
            </a:r>
            <a:r>
              <a:rPr lang="en-US" sz="800" dirty="0" err="1">
                <a:solidFill>
                  <a:srgbClr val="FFFFFF"/>
                </a:solidFill>
              </a:rPr>
              <a:t>www.floridarambler.com</a:t>
            </a:r>
            <a:r>
              <a:rPr lang="en-US" sz="800" dirty="0">
                <a:solidFill>
                  <a:srgbClr val="FFFFFF"/>
                </a:solidFill>
              </a:rPr>
              <a:t>/</a:t>
            </a:r>
            <a:r>
              <a:rPr lang="en-US" sz="800" dirty="0" err="1">
                <a:solidFill>
                  <a:srgbClr val="FFFFFF"/>
                </a:solidFill>
              </a:rPr>
              <a:t>florida</a:t>
            </a:r>
            <a:r>
              <a:rPr lang="en-US" sz="800" dirty="0">
                <a:solidFill>
                  <a:srgbClr val="FFFFFF"/>
                </a:solidFill>
              </a:rPr>
              <a:t>-canoeing-kayaking-paddling/everglades-city-kayak-10000-islands/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889" y="4443420"/>
            <a:ext cx="2427112" cy="18621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11889" y="5843892"/>
            <a:ext cx="247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FFFFFF"/>
                </a:solidFill>
              </a:rPr>
              <a:t>Carysfort</a:t>
            </a:r>
            <a:r>
              <a:rPr lang="en-US" sz="800" dirty="0">
                <a:solidFill>
                  <a:srgbClr val="FFFFFF"/>
                </a:solidFill>
              </a:rPr>
              <a:t> Reef off of Key Largo. NOAA. http://</a:t>
            </a:r>
            <a:r>
              <a:rPr lang="en-US" sz="800" dirty="0" err="1">
                <a:solidFill>
                  <a:srgbClr val="FFFFFF"/>
                </a:solidFill>
              </a:rPr>
              <a:t>blog.al.com</a:t>
            </a:r>
            <a:r>
              <a:rPr lang="en-US" sz="800" dirty="0">
                <a:solidFill>
                  <a:srgbClr val="FFFFFF"/>
                </a:solidFill>
              </a:rPr>
              <a:t>/live/2010/05/</a:t>
            </a:r>
            <a:r>
              <a:rPr lang="en-US" sz="800" dirty="0" err="1">
                <a:solidFill>
                  <a:srgbClr val="FFFFFF"/>
                </a:solidFill>
              </a:rPr>
              <a:t>scientists_fear_oil_spill_will.html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112" y="4954092"/>
            <a:ext cx="2047052" cy="14506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26112" y="606616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Palm Bay. http://</a:t>
            </a:r>
            <a:r>
              <a:rPr lang="en-US" sz="800" dirty="0" err="1">
                <a:solidFill>
                  <a:srgbClr val="FFFFFF"/>
                </a:solidFill>
              </a:rPr>
              <a:t>en.wikipedia.org</a:t>
            </a:r>
            <a:r>
              <a:rPr lang="en-US" sz="800" dirty="0">
                <a:solidFill>
                  <a:srgbClr val="FFFFFF"/>
                </a:solidFill>
              </a:rPr>
              <a:t>/wiki/</a:t>
            </a:r>
            <a:r>
              <a:rPr lang="en-US" sz="800" dirty="0" err="1">
                <a:solidFill>
                  <a:srgbClr val="FFFFFF"/>
                </a:solidFill>
              </a:rPr>
              <a:t>Palm_Bay</a:t>
            </a:r>
            <a:r>
              <a:rPr lang="en-US" sz="800" dirty="0">
                <a:solidFill>
                  <a:srgbClr val="FFFFFF"/>
                </a:solidFill>
              </a:rPr>
              <a:t>_(Florida)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8534" y="3530554"/>
            <a:ext cx="22239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Beach Shoreline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34993" y="4420531"/>
            <a:ext cx="22239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Sandbar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02200" y="3494663"/>
            <a:ext cx="22239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Offshore reefs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49252" y="4430872"/>
            <a:ext cx="22239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79971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/>
              <a:t>Wetlands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444" y="1749778"/>
            <a:ext cx="4430889" cy="4981222"/>
          </a:xfrm>
        </p:spPr>
        <p:txBody>
          <a:bodyPr>
            <a:normAutofit/>
          </a:bodyPr>
          <a:lstStyle/>
          <a:p>
            <a:r>
              <a:rPr lang="en-US" dirty="0"/>
              <a:t>Everglades is a large wetland that covers several thousand square kilometers</a:t>
            </a:r>
          </a:p>
          <a:p>
            <a:r>
              <a:rPr lang="en-US" dirty="0"/>
              <a:t>The Everglades formed on a flat block of limestone that tilts gently toward the south</a:t>
            </a:r>
          </a:p>
          <a:p>
            <a:r>
              <a:rPr lang="en-US" dirty="0"/>
              <a:t>Shallow layer of water flows from Lake Okeechobee across the Everglades to Florida Bay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417638"/>
            <a:ext cx="3810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431" y="4078111"/>
            <a:ext cx="2894781" cy="2319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7710" y="1456052"/>
            <a:ext cx="27290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http://</a:t>
            </a:r>
            <a:r>
              <a:rPr lang="en-US" sz="900" dirty="0" err="1">
                <a:solidFill>
                  <a:srgbClr val="FFFFFF"/>
                </a:solidFill>
              </a:rPr>
              <a:t>www.seathos.org</a:t>
            </a:r>
            <a:r>
              <a:rPr lang="en-US" sz="900" dirty="0">
                <a:solidFill>
                  <a:srgbClr val="FFFFFF"/>
                </a:solidFill>
              </a:rPr>
              <a:t>/tag/</a:t>
            </a:r>
            <a:r>
              <a:rPr lang="en-US" sz="900" dirty="0" err="1">
                <a:solidFill>
                  <a:srgbClr val="FFFFFF"/>
                </a:solidFill>
              </a:rPr>
              <a:t>florida</a:t>
            </a:r>
            <a:r>
              <a:rPr lang="en-US" sz="900" dirty="0">
                <a:solidFill>
                  <a:srgbClr val="FFFFFF"/>
                </a:solidFill>
              </a:rPr>
              <a:t>-everglades/</a:t>
            </a:r>
          </a:p>
        </p:txBody>
      </p:sp>
      <p:sp>
        <p:nvSpPr>
          <p:cNvPr id="7" name="Rectangle 6"/>
          <p:cNvSpPr/>
          <p:nvPr/>
        </p:nvSpPr>
        <p:spPr>
          <a:xfrm>
            <a:off x="6394436" y="4078111"/>
            <a:ext cx="26387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http://</a:t>
            </a:r>
            <a:r>
              <a:rPr lang="en-US" sz="900" dirty="0" err="1">
                <a:solidFill>
                  <a:srgbClr val="FFFFFF"/>
                </a:solidFill>
              </a:rPr>
              <a:t>www.globaltrekkers.com</a:t>
            </a:r>
            <a:r>
              <a:rPr lang="en-US" sz="900" dirty="0">
                <a:solidFill>
                  <a:srgbClr val="FFFFFF"/>
                </a:solidFill>
              </a:rPr>
              <a:t>/</a:t>
            </a:r>
            <a:r>
              <a:rPr lang="en-US" sz="900" dirty="0" err="1">
                <a:solidFill>
                  <a:srgbClr val="FFFFFF"/>
                </a:solidFill>
              </a:rPr>
              <a:t>Everglades.html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81370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1371601" y="95463"/>
            <a:ext cx="7772400" cy="587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463"/>
            <a:ext cx="9144000" cy="128411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Florida’s Amazing Land </a:t>
            </a:r>
            <a:br>
              <a:rPr lang="en-US" b="1" dirty="0"/>
            </a:br>
            <a:r>
              <a:rPr lang="en-US" b="1" dirty="0"/>
              <a:t>Practice! </a:t>
            </a:r>
            <a:r>
              <a:rPr lang="en-US" sz="3600" b="1" dirty="0"/>
              <a:t>(Activity #1)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3706D"/>
                </a:solidFill>
              </a:rPr>
              <a:t>Now it is time to test your knowledge. Put your notes away and clear your desk.</a:t>
            </a:r>
          </a:p>
          <a:p>
            <a:r>
              <a:rPr lang="en-US" sz="2800" dirty="0">
                <a:solidFill>
                  <a:srgbClr val="03706D"/>
                </a:solidFill>
              </a:rPr>
              <a:t>Look at the cards provided to you. With your partner, match the </a:t>
            </a:r>
            <a:r>
              <a:rPr lang="en-US" sz="2800" b="1" dirty="0">
                <a:solidFill>
                  <a:srgbClr val="008000"/>
                </a:solidFill>
              </a:rPr>
              <a:t>landforms types </a:t>
            </a:r>
            <a:r>
              <a:rPr lang="en-US" sz="2800" dirty="0">
                <a:solidFill>
                  <a:srgbClr val="03706D"/>
                </a:solidFill>
              </a:rPr>
              <a:t>with the </a:t>
            </a:r>
            <a:r>
              <a:rPr lang="en-US" sz="2800" b="1" dirty="0">
                <a:solidFill>
                  <a:srgbClr val="3366FF"/>
                </a:solidFill>
              </a:rPr>
              <a:t>descriptions</a:t>
            </a:r>
            <a:r>
              <a:rPr lang="en-US" sz="2800" dirty="0">
                <a:solidFill>
                  <a:srgbClr val="03706D"/>
                </a:solidFill>
              </a:rPr>
              <a:t>, </a:t>
            </a:r>
            <a:r>
              <a:rPr lang="en-US" sz="2800" b="1" dirty="0">
                <a:solidFill>
                  <a:srgbClr val="03706D"/>
                </a:solidFill>
              </a:rPr>
              <a:t>examples</a:t>
            </a:r>
            <a:r>
              <a:rPr lang="en-US" sz="2800" dirty="0">
                <a:solidFill>
                  <a:srgbClr val="03706D"/>
                </a:solidFill>
              </a:rPr>
              <a:t>, and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landform regions</a:t>
            </a:r>
            <a:r>
              <a:rPr lang="en-US" sz="2800" dirty="0">
                <a:solidFill>
                  <a:srgbClr val="03706D"/>
                </a:solidFill>
              </a:rPr>
              <a:t>. Your cards should look like this:</a:t>
            </a:r>
          </a:p>
          <a:p>
            <a:endParaRPr lang="en-US" sz="2800" dirty="0">
              <a:solidFill>
                <a:srgbClr val="03706D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03706D"/>
              </a:solidFill>
            </a:endParaRPr>
          </a:p>
          <a:p>
            <a:r>
              <a:rPr lang="en-US" sz="2800" dirty="0">
                <a:solidFill>
                  <a:srgbClr val="03706D"/>
                </a:solidFill>
              </a:rPr>
              <a:t>When you are complete, raise your hand so I can review your work.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102289"/>
              </p:ext>
            </p:extLst>
          </p:nvPr>
        </p:nvGraphicFramePr>
        <p:xfrm>
          <a:off x="1600200" y="4623928"/>
          <a:ext cx="6096000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8000"/>
                          </a:solidFill>
                        </a:rPr>
                        <a:t>Landform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3366FF"/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Picture</a:t>
                      </a:r>
                      <a:r>
                        <a:rPr lang="en-US" b="1" baseline="0" dirty="0"/>
                        <a:t> example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7C9C1E"/>
                          </a:solidFill>
                        </a:rPr>
                        <a:t>Landform Regions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838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1371601" y="95463"/>
            <a:ext cx="7772400" cy="587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7111"/>
          </a:xfrm>
        </p:spPr>
        <p:txBody>
          <a:bodyPr/>
          <a:lstStyle/>
          <a:p>
            <a:r>
              <a:rPr lang="en-US" b="1" dirty="0"/>
              <a:t>Florida Landscapes </a:t>
            </a:r>
            <a:r>
              <a:rPr lang="en-US" sz="3200" b="1" dirty="0"/>
              <a:t>(Activity #2)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57" y="1467556"/>
            <a:ext cx="8607776" cy="513652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3706D"/>
                </a:solidFill>
              </a:rPr>
              <a:t>Next, you and partner will use modeling clay to design a landscape that I assign to your group. </a:t>
            </a:r>
          </a:p>
          <a:p>
            <a:r>
              <a:rPr lang="en-US" sz="2800" dirty="0">
                <a:solidFill>
                  <a:srgbClr val="03706D"/>
                </a:solidFill>
              </a:rPr>
              <a:t>Use the provided blank map of Florida and modeling clay to model the selected landform. </a:t>
            </a:r>
          </a:p>
          <a:p>
            <a:r>
              <a:rPr lang="en-US" sz="2800" dirty="0">
                <a:solidFill>
                  <a:srgbClr val="03706D"/>
                </a:solidFill>
              </a:rPr>
              <a:t>When the landform model is complete, write an explanation of your modeled landform that explains where the landform can be found in Florida and how it was formed.</a:t>
            </a:r>
          </a:p>
          <a:p>
            <a:r>
              <a:rPr lang="en-US" sz="2800" dirty="0">
                <a:solidFill>
                  <a:srgbClr val="03706D"/>
                </a:solidFill>
              </a:rPr>
              <a:t>When complete, raise your hand so your work can be reviewed by your peers.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0418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Students will be able to recognize a variety of different landforms on the Earth’s surface and relate these landforms as they apply to Florida. SC.6.E.6.2 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7114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78" y="0"/>
            <a:ext cx="8763000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Essential Questions</a:t>
            </a:r>
            <a:br>
              <a:rPr lang="en-US" dirty="0"/>
            </a:br>
            <a:r>
              <a:rPr lang="en-US" sz="3100" dirty="0"/>
              <a:t>(Keep these questions in mind as we complete activity)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778" y="2060222"/>
            <a:ext cx="8763000" cy="4065941"/>
          </a:xfrm>
        </p:spPr>
        <p:txBody>
          <a:bodyPr>
            <a:normAutofit/>
          </a:bodyPr>
          <a:lstStyle/>
          <a:p>
            <a:pPr marL="514350" lvl="0" indent="-514350">
              <a:buAutoNum type="arabicPeriod"/>
            </a:pPr>
            <a:r>
              <a:rPr lang="en-US" sz="2800" dirty="0"/>
              <a:t>What kinds of landforms are found on the Earth’s surface?</a:t>
            </a:r>
          </a:p>
          <a:p>
            <a:pPr marL="514350" lvl="0" indent="-514350">
              <a:buAutoNum type="arabicPeriod"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 Of the landforms listed in question 1, which ones are found in Florida?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3. How has erosion and deposition shaped the landforms found in Florida?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27858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41778"/>
          </a:xfrm>
        </p:spPr>
        <p:txBody>
          <a:bodyPr/>
          <a:lstStyle/>
          <a:p>
            <a:r>
              <a:rPr lang="en-US" dirty="0"/>
              <a:t>Landforms Vocab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3356" cy="4525963"/>
          </a:xfrm>
        </p:spPr>
        <p:txBody>
          <a:bodyPr numCol="2">
            <a:normAutofit/>
          </a:bodyPr>
          <a:lstStyle/>
          <a:p>
            <a:r>
              <a:rPr lang="en-US" dirty="0"/>
              <a:t>Erosion</a:t>
            </a:r>
          </a:p>
          <a:p>
            <a:r>
              <a:rPr lang="en-US" dirty="0"/>
              <a:t>Deposition</a:t>
            </a:r>
          </a:p>
          <a:p>
            <a:r>
              <a:rPr lang="en-US" dirty="0"/>
              <a:t>Wind erosion</a:t>
            </a:r>
          </a:p>
          <a:p>
            <a:r>
              <a:rPr lang="en-US" dirty="0"/>
              <a:t>Wave erosion</a:t>
            </a:r>
          </a:p>
          <a:p>
            <a:r>
              <a:rPr lang="en-US" dirty="0"/>
              <a:t>Glacial erosion</a:t>
            </a:r>
          </a:p>
          <a:p>
            <a:r>
              <a:rPr lang="en-US" dirty="0"/>
              <a:t>Water erosion</a:t>
            </a:r>
          </a:p>
          <a:p>
            <a:r>
              <a:rPr lang="en-US" dirty="0"/>
              <a:t>Delta</a:t>
            </a:r>
          </a:p>
          <a:p>
            <a:r>
              <a:rPr lang="en-US" dirty="0"/>
              <a:t>Peninsula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69219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 in case you didn’t know…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6778"/>
            <a:ext cx="8229600" cy="4249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Every place in the state of Florida is 110 kilometers or closer to water. About 25 million years ago, Florida was under water, and many of the state’s landforms are a result of the changing sea level.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21267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5444"/>
          </a:xfrm>
        </p:spPr>
        <p:txBody>
          <a:bodyPr/>
          <a:lstStyle/>
          <a:p>
            <a:r>
              <a:rPr lang="en-US" dirty="0"/>
              <a:t>The Florida Peninsula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1" y="1552222"/>
            <a:ext cx="4656666" cy="4958306"/>
          </a:xfrm>
        </p:spPr>
        <p:txBody>
          <a:bodyPr>
            <a:normAutofit/>
          </a:bodyPr>
          <a:lstStyle/>
          <a:p>
            <a:r>
              <a:rPr lang="en-US" dirty="0"/>
              <a:t>Florida sits on a huge limestone platform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Limestone</a:t>
            </a:r>
            <a:r>
              <a:rPr lang="en-US" sz="1800" dirty="0"/>
              <a:t> is a sedimentary rock formed from the remains of tiny sea animals that hardened over time</a:t>
            </a:r>
          </a:p>
          <a:p>
            <a:r>
              <a:rPr lang="en-US" dirty="0"/>
              <a:t>Florida’s size and shape changed repeatedly as sea levels rose and fell.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800" b="1" u="sng" dirty="0">
                <a:solidFill>
                  <a:srgbClr val="3366FF"/>
                </a:solidFill>
              </a:rPr>
              <a:t>Question: </a:t>
            </a:r>
            <a:r>
              <a:rPr lang="en-US" sz="2800" dirty="0">
                <a:solidFill>
                  <a:srgbClr val="3366FF"/>
                </a:solidFill>
              </a:rPr>
              <a:t>How many different landforms do you recognize from this picture?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44" y="1552222"/>
            <a:ext cx="4007556" cy="4487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3244" y="5667779"/>
            <a:ext cx="375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Earth Snapshot. http://</a:t>
            </a:r>
            <a:r>
              <a:rPr lang="en-US" sz="900" dirty="0" err="1">
                <a:solidFill>
                  <a:schemeClr val="bg1"/>
                </a:solidFill>
              </a:rPr>
              <a:t>www.eosnap.com</a:t>
            </a:r>
            <a:r>
              <a:rPr lang="en-US" sz="900" dirty="0">
                <a:solidFill>
                  <a:schemeClr val="bg1"/>
                </a:solidFill>
              </a:rPr>
              <a:t>/lakes/everglades-and-lakes-on-the-</a:t>
            </a:r>
            <a:r>
              <a:rPr lang="en-US" sz="900" dirty="0" err="1">
                <a:solidFill>
                  <a:schemeClr val="bg1"/>
                </a:solidFill>
              </a:rPr>
              <a:t>florida</a:t>
            </a:r>
            <a:r>
              <a:rPr lang="en-US" sz="900" dirty="0">
                <a:solidFill>
                  <a:schemeClr val="bg1"/>
                </a:solidFill>
              </a:rPr>
              <a:t>-peninsula-</a:t>
            </a:r>
            <a:r>
              <a:rPr lang="en-US" sz="900" dirty="0" err="1">
                <a:solidFill>
                  <a:schemeClr val="bg1"/>
                </a:solidFill>
              </a:rPr>
              <a:t>usa</a:t>
            </a:r>
            <a:r>
              <a:rPr lang="en-US" sz="900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77367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3 Regions of Florida Landforms?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3332"/>
            <a:ext cx="4284133" cy="50376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Northern Highlands- gently sloping plateaus</a:t>
            </a:r>
          </a:p>
          <a:p>
            <a:r>
              <a:rPr lang="en-US" dirty="0">
                <a:solidFill>
                  <a:srgbClr val="FF6600"/>
                </a:solidFill>
              </a:rPr>
              <a:t>Central Highlands- long ridges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Coastal Lowlands- dunes, vast wetlands, southern end of peninsula, beaches (Atlantic and Gulf coasts)</a:t>
            </a:r>
          </a:p>
          <a:p>
            <a:pPr marL="0" indent="0">
              <a:buNone/>
            </a:pPr>
            <a:r>
              <a:rPr lang="en-US" sz="2800" b="1" u="sng" dirty="0">
                <a:solidFill>
                  <a:srgbClr val="3366FF"/>
                </a:solidFill>
              </a:rPr>
              <a:t>Question: </a:t>
            </a:r>
            <a:r>
              <a:rPr lang="en-US" sz="2800" dirty="0">
                <a:solidFill>
                  <a:srgbClr val="3366FF"/>
                </a:solidFill>
              </a:rPr>
              <a:t>Which landform region is our school located?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44" y="1693333"/>
            <a:ext cx="4007556" cy="4487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3244" y="6361668"/>
            <a:ext cx="375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Earth Snapshot. http://</a:t>
            </a:r>
            <a:r>
              <a:rPr lang="en-US" sz="900" dirty="0" err="1"/>
              <a:t>www.eosnap.com</a:t>
            </a:r>
            <a:r>
              <a:rPr lang="en-US" sz="900" dirty="0"/>
              <a:t>/lakes/everglades-and-lakes-on-the-</a:t>
            </a:r>
            <a:r>
              <a:rPr lang="en-US" sz="900" dirty="0" err="1"/>
              <a:t>florida</a:t>
            </a:r>
            <a:r>
              <a:rPr lang="en-US" sz="900" dirty="0"/>
              <a:t>-peninsula-</a:t>
            </a:r>
            <a:r>
              <a:rPr lang="en-US" sz="900" dirty="0" err="1"/>
              <a:t>usa</a:t>
            </a:r>
            <a:r>
              <a:rPr lang="en-US" sz="900" dirty="0"/>
              <a:t>/</a:t>
            </a:r>
          </a:p>
        </p:txBody>
      </p:sp>
      <p:sp>
        <p:nvSpPr>
          <p:cNvPr id="6" name="Donut 5"/>
          <p:cNvSpPr/>
          <p:nvPr/>
        </p:nvSpPr>
        <p:spPr>
          <a:xfrm rot="2612084">
            <a:off x="7233716" y="4224709"/>
            <a:ext cx="1721556" cy="2172168"/>
          </a:xfrm>
          <a:prstGeom prst="donut">
            <a:avLst>
              <a:gd name="adj" fmla="val 2886"/>
            </a:avLst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 rot="19202008">
            <a:off x="7035271" y="3024336"/>
            <a:ext cx="885741" cy="1615945"/>
          </a:xfrm>
          <a:prstGeom prst="donut">
            <a:avLst>
              <a:gd name="adj" fmla="val 859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 rot="1727311">
            <a:off x="5372381" y="1745005"/>
            <a:ext cx="1707269" cy="2261910"/>
          </a:xfrm>
          <a:prstGeom prst="donut">
            <a:avLst>
              <a:gd name="adj" fmla="val 2886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11779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19790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1" y="0"/>
            <a:ext cx="9002889" cy="1326444"/>
          </a:xfrm>
        </p:spPr>
        <p:txBody>
          <a:bodyPr/>
          <a:lstStyle/>
          <a:p>
            <a:r>
              <a:rPr lang="en-US" dirty="0"/>
              <a:t>About Florida’s Landforms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1" y="1600200"/>
            <a:ext cx="8889999" cy="4890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Over a million years, erosion and deposition have shaped Florida’s landscape and formed…</a:t>
            </a:r>
          </a:p>
          <a:p>
            <a:pPr lvl="1"/>
            <a:r>
              <a:rPr lang="en-US" sz="2400" dirty="0"/>
              <a:t>Rivers</a:t>
            </a:r>
          </a:p>
          <a:p>
            <a:pPr lvl="1"/>
            <a:r>
              <a:rPr lang="en-US" sz="2400" dirty="0"/>
              <a:t>Hills</a:t>
            </a:r>
          </a:p>
          <a:p>
            <a:pPr lvl="1"/>
            <a:r>
              <a:rPr lang="en-US" sz="2400" dirty="0"/>
              <a:t>Ridges</a:t>
            </a:r>
          </a:p>
          <a:p>
            <a:pPr lvl="1"/>
            <a:r>
              <a:rPr lang="en-US" sz="2400" dirty="0"/>
              <a:t>Coastal features</a:t>
            </a:r>
          </a:p>
          <a:p>
            <a:pPr lvl="1"/>
            <a:r>
              <a:rPr lang="en-US" sz="2400" dirty="0"/>
              <a:t>Lakes </a:t>
            </a:r>
          </a:p>
          <a:p>
            <a:pPr lvl="1"/>
            <a:r>
              <a:rPr lang="en-US" sz="2400" dirty="0"/>
              <a:t>Wetlands</a:t>
            </a:r>
          </a:p>
          <a:p>
            <a:pPr lvl="1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983112" y="6604084"/>
            <a:ext cx="3160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©Copyright 2014- all rights reserved </a:t>
            </a:r>
            <a:r>
              <a:rPr lang="en-US" sz="1000" dirty="0" err="1"/>
              <a:t>www.cpalms.org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47973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330" y="73873"/>
            <a:ext cx="2540329" cy="1645501"/>
          </a:xfrm>
        </p:spPr>
        <p:txBody>
          <a:bodyPr>
            <a:normAutofit/>
          </a:bodyPr>
          <a:lstStyle/>
          <a:p>
            <a:r>
              <a:rPr lang="en-US" dirty="0"/>
              <a:t>Erosion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633" y="1981201"/>
            <a:ext cx="2771199" cy="41957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the removal and transport of weathered and non-weathered material by gravity, running water, wind, waves, ice, and underground water.</a:t>
            </a:r>
          </a:p>
        </p:txBody>
      </p:sp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2F028465-91E7-4B57-9B0E-D577DE01A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097" y="1092952"/>
            <a:ext cx="2831924" cy="212394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D4A13F2-0C30-4F39-BAF0-11C33E72F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729" y="593116"/>
            <a:ext cx="1828877" cy="247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picture containing mountain, outdoor, snow, sky&#10;&#10;Description automatically generated">
            <a:extLst>
              <a:ext uri="{FF2B5EF4-FFF2-40B4-BE49-F238E27FC236}">
                <a16:creationId xmlns:a16="http://schemas.microsoft.com/office/drawing/2014/main" id="{562FE88A-551C-4282-9E54-A9E8E06ED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097" y="4328056"/>
            <a:ext cx="2831924" cy="2046065"/>
          </a:xfrm>
          <a:prstGeom prst="rect">
            <a:avLst/>
          </a:prstGeom>
        </p:spPr>
      </p:pic>
      <p:pic>
        <p:nvPicPr>
          <p:cNvPr id="3074" name="Picture 2" descr="A body of water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729" y="4341252"/>
            <a:ext cx="1828877" cy="137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5A08CA-0D09-4214-BC7B-73AFC96FA146}"/>
              </a:ext>
            </a:extLst>
          </p:cNvPr>
          <p:cNvSpPr txBox="1"/>
          <p:nvPr/>
        </p:nvSpPr>
        <p:spPr>
          <a:xfrm>
            <a:off x="4114800" y="59311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Wind Erosion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535067-7AFB-43B9-9E79-47F39B093CE6}"/>
              </a:ext>
            </a:extLst>
          </p:cNvPr>
          <p:cNvSpPr txBox="1"/>
          <p:nvPr/>
        </p:nvSpPr>
        <p:spPr>
          <a:xfrm>
            <a:off x="6949930" y="587377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Water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23D7D7-FE22-4F57-A4B7-6C83BDA31795}"/>
              </a:ext>
            </a:extLst>
          </p:cNvPr>
          <p:cNvSpPr txBox="1"/>
          <p:nvPr/>
        </p:nvSpPr>
        <p:spPr>
          <a:xfrm>
            <a:off x="6971165" y="310201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Gravity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CDA267-C1C0-497E-BDAB-2B2BEDD987ED}"/>
              </a:ext>
            </a:extLst>
          </p:cNvPr>
          <p:cNvSpPr txBox="1"/>
          <p:nvPr/>
        </p:nvSpPr>
        <p:spPr>
          <a:xfrm>
            <a:off x="3679554" y="400546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Glacial</a:t>
            </a:r>
          </a:p>
        </p:txBody>
      </p:sp>
    </p:spTree>
    <p:extLst>
      <p:ext uri="{BB962C8B-B14F-4D97-AF65-F5344CB8AC3E}">
        <p14:creationId xmlns:p14="http://schemas.microsoft.com/office/powerpoint/2010/main" val="13242889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3315</TotalTime>
  <Words>1076</Words>
  <Application>Microsoft Office PowerPoint</Application>
  <PresentationFormat>On-screen Show (4:3)</PresentationFormat>
  <Paragraphs>116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Courier New</vt:lpstr>
      <vt:lpstr>Franklin Gothic Book</vt:lpstr>
      <vt:lpstr>Franklin Gothic Medium</vt:lpstr>
      <vt:lpstr>Executive</vt:lpstr>
      <vt:lpstr>The Amazing Land of Florida!</vt:lpstr>
      <vt:lpstr>Learning Goal</vt:lpstr>
      <vt:lpstr>Essential Questions (Keep these questions in mind as we complete activity)</vt:lpstr>
      <vt:lpstr>Landforms Vocab Review</vt:lpstr>
      <vt:lpstr>Just in case you didn’t know…</vt:lpstr>
      <vt:lpstr>The Florida Peninsula</vt:lpstr>
      <vt:lpstr>What are the 3 Regions of Florida Landforms? </vt:lpstr>
      <vt:lpstr>About Florida’s Landforms</vt:lpstr>
      <vt:lpstr>Erosion</vt:lpstr>
      <vt:lpstr>Deposition </vt:lpstr>
      <vt:lpstr>Rivers</vt:lpstr>
      <vt:lpstr>Ridges and Hills</vt:lpstr>
      <vt:lpstr>Lakes</vt:lpstr>
      <vt:lpstr>Coastal Features</vt:lpstr>
      <vt:lpstr>Wetlands</vt:lpstr>
      <vt:lpstr>Florida’s Amazing Land  Practice! (Activity #1)</vt:lpstr>
      <vt:lpstr>Florida Landscapes (Activity #2)</vt:lpstr>
    </vt:vector>
  </TitlesOfParts>
  <Company>Seminole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Amazing Land of Florida!</dc:title>
  <dc:creator>Chantelle Edwards</dc:creator>
  <cp:lastModifiedBy>Gamble, Brittanian</cp:lastModifiedBy>
  <cp:revision>55</cp:revision>
  <dcterms:created xsi:type="dcterms:W3CDTF">2014-07-10T22:20:41Z</dcterms:created>
  <dcterms:modified xsi:type="dcterms:W3CDTF">2019-02-04T03:49:20Z</dcterms:modified>
</cp:coreProperties>
</file>